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0"/>
  </p:notesMasterIdLst>
  <p:sldIdLst>
    <p:sldId id="256" r:id="rId5"/>
    <p:sldId id="289" r:id="rId6"/>
    <p:sldId id="279" r:id="rId7"/>
    <p:sldId id="283" r:id="rId8"/>
    <p:sldId id="280" r:id="rId9"/>
    <p:sldId id="284" r:id="rId10"/>
    <p:sldId id="281" r:id="rId11"/>
    <p:sldId id="285" r:id="rId12"/>
    <p:sldId id="290" r:id="rId13"/>
    <p:sldId id="282" r:id="rId14"/>
    <p:sldId id="286" r:id="rId15"/>
    <p:sldId id="291" r:id="rId16"/>
    <p:sldId id="292" r:id="rId17"/>
    <p:sldId id="287" r:id="rId18"/>
    <p:sldId id="28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4/19/2024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>
                <a:solidFill>
                  <a:srgbClr val="FFFFFF"/>
                </a:solidFill>
              </a:rPr>
              <a:t>DDOS ATTACK DETECTION AND MITIGATION IN SDN: ML ASSISTED APPROACH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 fontScale="92500" lnSpcReduction="2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Course Instructor: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Dr. Sudipta Saha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632A0-4364-84C5-9D44-BE50187A2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313" y="556034"/>
            <a:ext cx="9365010" cy="776656"/>
          </a:xfrm>
        </p:spPr>
        <p:txBody>
          <a:bodyPr/>
          <a:lstStyle/>
          <a:p>
            <a:r>
              <a:rPr lang="en-IN" dirty="0"/>
              <a:t>Dataset features: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55E8D84-21A9-50E5-5E54-FE6E3B482F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8302373"/>
              </p:ext>
            </p:extLst>
          </p:nvPr>
        </p:nvGraphicFramePr>
        <p:xfrm>
          <a:off x="1146578" y="1430000"/>
          <a:ext cx="4631652" cy="5291811"/>
        </p:xfrm>
        <a:graphic>
          <a:graphicData uri="http://schemas.openxmlformats.org/drawingml/2006/table">
            <a:tbl>
              <a:tblPr>
                <a:tableStyleId>{0660B408-B3CF-4A94-85FC-2B1E0A45F4A2}</a:tableStyleId>
              </a:tblPr>
              <a:tblGrid>
                <a:gridCol w="2315826">
                  <a:extLst>
                    <a:ext uri="{9D8B030D-6E8A-4147-A177-3AD203B41FA5}">
                      <a16:colId xmlns:a16="http://schemas.microsoft.com/office/drawing/2014/main" val="4133854910"/>
                    </a:ext>
                  </a:extLst>
                </a:gridCol>
                <a:gridCol w="2315826">
                  <a:extLst>
                    <a:ext uri="{9D8B030D-6E8A-4147-A177-3AD203B41FA5}">
                      <a16:colId xmlns:a16="http://schemas.microsoft.com/office/drawing/2014/main" val="78929730"/>
                    </a:ext>
                  </a:extLst>
                </a:gridCol>
              </a:tblGrid>
              <a:tr h="325650">
                <a:tc>
                  <a:txBody>
                    <a:bodyPr/>
                    <a:lstStyle/>
                    <a:p>
                      <a:pPr fontAlgn="b"/>
                      <a:r>
                        <a:rPr lang="en-IN" sz="1500" b="1">
                          <a:effectLst/>
                        </a:rPr>
                        <a:t>Feature</a:t>
                      </a:r>
                    </a:p>
                  </a:txBody>
                  <a:tcPr marL="77152" marR="77152" marT="38576" marB="38576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500" b="1">
                          <a:effectLst/>
                        </a:rPr>
                        <a:t>Description</a:t>
                      </a:r>
                    </a:p>
                  </a:txBody>
                  <a:tcPr marL="77152" marR="77152" marT="38576" marB="38576" anchor="b"/>
                </a:tc>
                <a:extLst>
                  <a:ext uri="{0D108BD9-81ED-4DB2-BD59-A6C34878D82A}">
                    <a16:rowId xmlns:a16="http://schemas.microsoft.com/office/drawing/2014/main" val="3594388408"/>
                  </a:ext>
                </a:extLst>
              </a:tr>
              <a:tr h="325650">
                <a:tc>
                  <a:txBody>
                    <a:bodyPr/>
                    <a:lstStyle/>
                    <a:p>
                      <a:pPr fontAlgn="base"/>
                      <a:r>
                        <a:rPr lang="en-IN" sz="1500">
                          <a:effectLst/>
                        </a:rPr>
                        <a:t>dt</a:t>
                      </a:r>
                    </a:p>
                  </a:txBody>
                  <a:tcPr marL="77152" marR="77152" marT="38576" marB="3857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500">
                          <a:effectLst/>
                        </a:rPr>
                        <a:t>Timestamp of the event</a:t>
                      </a:r>
                    </a:p>
                  </a:txBody>
                  <a:tcPr marL="77152" marR="77152" marT="38576" marB="38576" anchor="ctr"/>
                </a:tc>
                <a:extLst>
                  <a:ext uri="{0D108BD9-81ED-4DB2-BD59-A6C34878D82A}">
                    <a16:rowId xmlns:a16="http://schemas.microsoft.com/office/drawing/2014/main" val="206820283"/>
                  </a:ext>
                </a:extLst>
              </a:tr>
              <a:tr h="325650">
                <a:tc>
                  <a:txBody>
                    <a:bodyPr/>
                    <a:lstStyle/>
                    <a:p>
                      <a:pPr fontAlgn="base"/>
                      <a:r>
                        <a:rPr lang="en-IN" sz="1500" dirty="0">
                          <a:effectLst/>
                        </a:rPr>
                        <a:t>switch</a:t>
                      </a:r>
                    </a:p>
                  </a:txBody>
                  <a:tcPr marL="77152" marR="77152" marT="38576" marB="3857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500">
                          <a:effectLst/>
                        </a:rPr>
                        <a:t>Switch ID</a:t>
                      </a:r>
                    </a:p>
                  </a:txBody>
                  <a:tcPr marL="77152" marR="77152" marT="38576" marB="38576" anchor="ctr"/>
                </a:tc>
                <a:extLst>
                  <a:ext uri="{0D108BD9-81ED-4DB2-BD59-A6C34878D82A}">
                    <a16:rowId xmlns:a16="http://schemas.microsoft.com/office/drawing/2014/main" val="3331518329"/>
                  </a:ext>
                </a:extLst>
              </a:tr>
              <a:tr h="325650">
                <a:tc>
                  <a:txBody>
                    <a:bodyPr/>
                    <a:lstStyle/>
                    <a:p>
                      <a:pPr fontAlgn="base"/>
                      <a:r>
                        <a:rPr lang="en-IN" sz="1500">
                          <a:effectLst/>
                        </a:rPr>
                        <a:t>src</a:t>
                      </a:r>
                    </a:p>
                  </a:txBody>
                  <a:tcPr marL="77152" marR="77152" marT="38576" marB="3857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500">
                          <a:effectLst/>
                        </a:rPr>
                        <a:t>Source IP address</a:t>
                      </a:r>
                    </a:p>
                  </a:txBody>
                  <a:tcPr marL="77152" marR="77152" marT="38576" marB="38576" anchor="ctr"/>
                </a:tc>
                <a:extLst>
                  <a:ext uri="{0D108BD9-81ED-4DB2-BD59-A6C34878D82A}">
                    <a16:rowId xmlns:a16="http://schemas.microsoft.com/office/drawing/2014/main" val="3998012956"/>
                  </a:ext>
                </a:extLst>
              </a:tr>
              <a:tr h="325650">
                <a:tc>
                  <a:txBody>
                    <a:bodyPr/>
                    <a:lstStyle/>
                    <a:p>
                      <a:pPr fontAlgn="base"/>
                      <a:r>
                        <a:rPr lang="en-IN" sz="1500">
                          <a:effectLst/>
                        </a:rPr>
                        <a:t>dst</a:t>
                      </a:r>
                    </a:p>
                  </a:txBody>
                  <a:tcPr marL="77152" marR="77152" marT="38576" marB="3857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500">
                          <a:effectLst/>
                        </a:rPr>
                        <a:t>Destination IP address</a:t>
                      </a:r>
                    </a:p>
                  </a:txBody>
                  <a:tcPr marL="77152" marR="77152" marT="38576" marB="38576" anchor="ctr"/>
                </a:tc>
                <a:extLst>
                  <a:ext uri="{0D108BD9-81ED-4DB2-BD59-A6C34878D82A}">
                    <a16:rowId xmlns:a16="http://schemas.microsoft.com/office/drawing/2014/main" val="3367916992"/>
                  </a:ext>
                </a:extLst>
              </a:tr>
              <a:tr h="569887">
                <a:tc>
                  <a:txBody>
                    <a:bodyPr/>
                    <a:lstStyle/>
                    <a:p>
                      <a:pPr fontAlgn="base"/>
                      <a:r>
                        <a:rPr lang="en-IN" sz="1500">
                          <a:effectLst/>
                        </a:rPr>
                        <a:t>pktcount</a:t>
                      </a:r>
                    </a:p>
                  </a:txBody>
                  <a:tcPr marL="77152" marR="77152" marT="38576" marB="3857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500">
                          <a:effectLst/>
                        </a:rPr>
                        <a:t>Count of packets in the flow</a:t>
                      </a:r>
                    </a:p>
                  </a:txBody>
                  <a:tcPr marL="77152" marR="77152" marT="38576" marB="38576" anchor="ctr"/>
                </a:tc>
                <a:extLst>
                  <a:ext uri="{0D108BD9-81ED-4DB2-BD59-A6C34878D82A}">
                    <a16:rowId xmlns:a16="http://schemas.microsoft.com/office/drawing/2014/main" val="1293542740"/>
                  </a:ext>
                </a:extLst>
              </a:tr>
              <a:tr h="325650">
                <a:tc>
                  <a:txBody>
                    <a:bodyPr/>
                    <a:lstStyle/>
                    <a:p>
                      <a:pPr fontAlgn="base"/>
                      <a:r>
                        <a:rPr lang="en-IN" sz="1500">
                          <a:effectLst/>
                        </a:rPr>
                        <a:t>bytecount</a:t>
                      </a:r>
                    </a:p>
                  </a:txBody>
                  <a:tcPr marL="77152" marR="77152" marT="38576" marB="3857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500">
                          <a:effectLst/>
                        </a:rPr>
                        <a:t>Count of bytes in the flow</a:t>
                      </a:r>
                    </a:p>
                  </a:txBody>
                  <a:tcPr marL="77152" marR="77152" marT="38576" marB="38576" anchor="ctr"/>
                </a:tc>
                <a:extLst>
                  <a:ext uri="{0D108BD9-81ED-4DB2-BD59-A6C34878D82A}">
                    <a16:rowId xmlns:a16="http://schemas.microsoft.com/office/drawing/2014/main" val="3140927287"/>
                  </a:ext>
                </a:extLst>
              </a:tr>
              <a:tr h="569887">
                <a:tc>
                  <a:txBody>
                    <a:bodyPr/>
                    <a:lstStyle/>
                    <a:p>
                      <a:pPr fontAlgn="base"/>
                      <a:r>
                        <a:rPr lang="en-IN" sz="1500">
                          <a:effectLst/>
                        </a:rPr>
                        <a:t>dur</a:t>
                      </a:r>
                    </a:p>
                  </a:txBody>
                  <a:tcPr marL="77152" marR="77152" marT="38576" marB="3857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500">
                          <a:effectLst/>
                        </a:rPr>
                        <a:t>Duration of the flow in seconds</a:t>
                      </a:r>
                    </a:p>
                  </a:txBody>
                  <a:tcPr marL="77152" marR="77152" marT="38576" marB="38576" anchor="ctr"/>
                </a:tc>
                <a:extLst>
                  <a:ext uri="{0D108BD9-81ED-4DB2-BD59-A6C34878D82A}">
                    <a16:rowId xmlns:a16="http://schemas.microsoft.com/office/drawing/2014/main" val="3174673110"/>
                  </a:ext>
                </a:extLst>
              </a:tr>
              <a:tr h="569887">
                <a:tc>
                  <a:txBody>
                    <a:bodyPr/>
                    <a:lstStyle/>
                    <a:p>
                      <a:pPr fontAlgn="base"/>
                      <a:r>
                        <a:rPr lang="en-IN" sz="1500">
                          <a:effectLst/>
                        </a:rPr>
                        <a:t>dur_nsec</a:t>
                      </a:r>
                    </a:p>
                  </a:txBody>
                  <a:tcPr marL="77152" marR="77152" marT="38576" marB="3857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500">
                          <a:effectLst/>
                        </a:rPr>
                        <a:t>Duration of the flow in nanoseconds</a:t>
                      </a:r>
                    </a:p>
                  </a:txBody>
                  <a:tcPr marL="77152" marR="77152" marT="38576" marB="38576" anchor="ctr"/>
                </a:tc>
                <a:extLst>
                  <a:ext uri="{0D108BD9-81ED-4DB2-BD59-A6C34878D82A}">
                    <a16:rowId xmlns:a16="http://schemas.microsoft.com/office/drawing/2014/main" val="815653780"/>
                  </a:ext>
                </a:extLst>
              </a:tr>
              <a:tr h="325650">
                <a:tc>
                  <a:txBody>
                    <a:bodyPr/>
                    <a:lstStyle/>
                    <a:p>
                      <a:pPr fontAlgn="base"/>
                      <a:r>
                        <a:rPr lang="en-IN" sz="1500">
                          <a:effectLst/>
                        </a:rPr>
                        <a:t>tot_dur</a:t>
                      </a:r>
                    </a:p>
                  </a:txBody>
                  <a:tcPr marL="77152" marR="77152" marT="38576" marB="3857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500">
                          <a:effectLst/>
                        </a:rPr>
                        <a:t>Total duration of the flow</a:t>
                      </a:r>
                    </a:p>
                  </a:txBody>
                  <a:tcPr marL="77152" marR="77152" marT="38576" marB="38576" anchor="ctr"/>
                </a:tc>
                <a:extLst>
                  <a:ext uri="{0D108BD9-81ED-4DB2-BD59-A6C34878D82A}">
                    <a16:rowId xmlns:a16="http://schemas.microsoft.com/office/drawing/2014/main" val="3782722223"/>
                  </a:ext>
                </a:extLst>
              </a:tr>
              <a:tr h="325650">
                <a:tc>
                  <a:txBody>
                    <a:bodyPr/>
                    <a:lstStyle/>
                    <a:p>
                      <a:pPr fontAlgn="base"/>
                      <a:r>
                        <a:rPr lang="en-IN" sz="1500">
                          <a:effectLst/>
                        </a:rPr>
                        <a:t>flows</a:t>
                      </a:r>
                    </a:p>
                  </a:txBody>
                  <a:tcPr marL="77152" marR="77152" marT="38576" marB="3857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500">
                          <a:effectLst/>
                        </a:rPr>
                        <a:t>Number of flows</a:t>
                      </a:r>
                    </a:p>
                  </a:txBody>
                  <a:tcPr marL="77152" marR="77152" marT="38576" marB="38576" anchor="ctr"/>
                </a:tc>
                <a:extLst>
                  <a:ext uri="{0D108BD9-81ED-4DB2-BD59-A6C34878D82A}">
                    <a16:rowId xmlns:a16="http://schemas.microsoft.com/office/drawing/2014/main" val="857722004"/>
                  </a:ext>
                </a:extLst>
              </a:tr>
              <a:tr h="325650">
                <a:tc>
                  <a:txBody>
                    <a:bodyPr/>
                    <a:lstStyle/>
                    <a:p>
                      <a:pPr fontAlgn="base"/>
                      <a:r>
                        <a:rPr lang="en-IN" sz="1500">
                          <a:effectLst/>
                        </a:rPr>
                        <a:t>packetins</a:t>
                      </a:r>
                    </a:p>
                  </a:txBody>
                  <a:tcPr marL="77152" marR="77152" marT="38576" marB="3857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500">
                          <a:effectLst/>
                        </a:rPr>
                        <a:t>Count of packet insertions</a:t>
                      </a:r>
                    </a:p>
                  </a:txBody>
                  <a:tcPr marL="77152" marR="77152" marT="38576" marB="38576" anchor="ctr"/>
                </a:tc>
                <a:extLst>
                  <a:ext uri="{0D108BD9-81ED-4DB2-BD59-A6C34878D82A}">
                    <a16:rowId xmlns:a16="http://schemas.microsoft.com/office/drawing/2014/main" val="3244611467"/>
                  </a:ext>
                </a:extLst>
              </a:tr>
              <a:tr h="325650">
                <a:tc>
                  <a:txBody>
                    <a:bodyPr/>
                    <a:lstStyle/>
                    <a:p>
                      <a:pPr fontAlgn="base"/>
                      <a:r>
                        <a:rPr lang="en-IN" sz="1500">
                          <a:effectLst/>
                        </a:rPr>
                        <a:t>pktperflow</a:t>
                      </a:r>
                    </a:p>
                  </a:txBody>
                  <a:tcPr marL="77152" marR="77152" marT="38576" marB="3857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500">
                          <a:effectLst/>
                        </a:rPr>
                        <a:t>Packets per flow</a:t>
                      </a:r>
                    </a:p>
                  </a:txBody>
                  <a:tcPr marL="77152" marR="77152" marT="38576" marB="38576" anchor="ctr"/>
                </a:tc>
                <a:extLst>
                  <a:ext uri="{0D108BD9-81ED-4DB2-BD59-A6C34878D82A}">
                    <a16:rowId xmlns:a16="http://schemas.microsoft.com/office/drawing/2014/main" val="1571322603"/>
                  </a:ext>
                </a:extLst>
              </a:tr>
              <a:tr h="325650">
                <a:tc>
                  <a:txBody>
                    <a:bodyPr/>
                    <a:lstStyle/>
                    <a:p>
                      <a:pPr fontAlgn="base"/>
                      <a:r>
                        <a:rPr lang="en-IN" sz="1500">
                          <a:effectLst/>
                        </a:rPr>
                        <a:t>byteperflow</a:t>
                      </a:r>
                    </a:p>
                  </a:txBody>
                  <a:tcPr marL="77152" marR="77152" marT="38576" marB="3857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500" dirty="0">
                          <a:effectLst/>
                        </a:rPr>
                        <a:t>Bytes per flow</a:t>
                      </a:r>
                    </a:p>
                  </a:txBody>
                  <a:tcPr marL="77152" marR="77152" marT="38576" marB="38576" anchor="ctr"/>
                </a:tc>
                <a:extLst>
                  <a:ext uri="{0D108BD9-81ED-4DB2-BD59-A6C34878D82A}">
                    <a16:rowId xmlns:a16="http://schemas.microsoft.com/office/drawing/2014/main" val="52603735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4551BC7-63F0-2F54-FEBA-859174B724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812683"/>
              </p:ext>
            </p:extLst>
          </p:nvPr>
        </p:nvGraphicFramePr>
        <p:xfrm>
          <a:off x="6486506" y="1430000"/>
          <a:ext cx="4719758" cy="4630333"/>
        </p:xfrm>
        <a:graphic>
          <a:graphicData uri="http://schemas.openxmlformats.org/drawingml/2006/table">
            <a:tbl>
              <a:tblPr>
                <a:tableStyleId>{0660B408-B3CF-4A94-85FC-2B1E0A45F4A2}</a:tableStyleId>
              </a:tblPr>
              <a:tblGrid>
                <a:gridCol w="2359879">
                  <a:extLst>
                    <a:ext uri="{9D8B030D-6E8A-4147-A177-3AD203B41FA5}">
                      <a16:colId xmlns:a16="http://schemas.microsoft.com/office/drawing/2014/main" val="441939190"/>
                    </a:ext>
                  </a:extLst>
                </a:gridCol>
                <a:gridCol w="2359879">
                  <a:extLst>
                    <a:ext uri="{9D8B030D-6E8A-4147-A177-3AD203B41FA5}">
                      <a16:colId xmlns:a16="http://schemas.microsoft.com/office/drawing/2014/main" val="3361438847"/>
                    </a:ext>
                  </a:extLst>
                </a:gridCol>
              </a:tblGrid>
              <a:tr h="313921">
                <a:tc>
                  <a:txBody>
                    <a:bodyPr/>
                    <a:lstStyle/>
                    <a:p>
                      <a:pPr fontAlgn="b"/>
                      <a:r>
                        <a:rPr lang="en-IN" sz="1300" b="1">
                          <a:effectLst/>
                        </a:rPr>
                        <a:t>Feature</a:t>
                      </a:r>
                    </a:p>
                  </a:txBody>
                  <a:tcPr marL="68182" marR="68182" marT="34091" marB="34091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300" b="1">
                          <a:effectLst/>
                        </a:rPr>
                        <a:t>Description</a:t>
                      </a:r>
                    </a:p>
                  </a:txBody>
                  <a:tcPr marL="68182" marR="68182" marT="34091" marB="34091" anchor="b"/>
                </a:tc>
                <a:extLst>
                  <a:ext uri="{0D108BD9-81ED-4DB2-BD59-A6C34878D82A}">
                    <a16:rowId xmlns:a16="http://schemas.microsoft.com/office/drawing/2014/main" val="4187145958"/>
                  </a:ext>
                </a:extLst>
              </a:tr>
              <a:tr h="313921">
                <a:tc>
                  <a:txBody>
                    <a:bodyPr/>
                    <a:lstStyle/>
                    <a:p>
                      <a:pPr fontAlgn="base"/>
                      <a:r>
                        <a:rPr lang="en-IN" sz="1300">
                          <a:effectLst/>
                        </a:rPr>
                        <a:t>pktrate</a:t>
                      </a:r>
                    </a:p>
                  </a:txBody>
                  <a:tcPr marL="68182" marR="68182" marT="34091" marB="3409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300">
                          <a:effectLst/>
                        </a:rPr>
                        <a:t>Packet rate per second</a:t>
                      </a:r>
                    </a:p>
                  </a:txBody>
                  <a:tcPr marL="68182" marR="68182" marT="34091" marB="34091" anchor="ctr"/>
                </a:tc>
                <a:extLst>
                  <a:ext uri="{0D108BD9-81ED-4DB2-BD59-A6C34878D82A}">
                    <a16:rowId xmlns:a16="http://schemas.microsoft.com/office/drawing/2014/main" val="1792884893"/>
                  </a:ext>
                </a:extLst>
              </a:tr>
              <a:tr h="313921">
                <a:tc>
                  <a:txBody>
                    <a:bodyPr/>
                    <a:lstStyle/>
                    <a:p>
                      <a:pPr fontAlgn="base"/>
                      <a:r>
                        <a:rPr lang="en-IN" sz="1300">
                          <a:effectLst/>
                        </a:rPr>
                        <a:t>Pairflow</a:t>
                      </a:r>
                    </a:p>
                  </a:txBody>
                  <a:tcPr marL="68182" marR="68182" marT="34091" marB="3409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300">
                          <a:effectLst/>
                        </a:rPr>
                        <a:t>Pair flow</a:t>
                      </a:r>
                    </a:p>
                  </a:txBody>
                  <a:tcPr marL="68182" marR="68182" marT="34091" marB="34091" anchor="ctr"/>
                </a:tc>
                <a:extLst>
                  <a:ext uri="{0D108BD9-81ED-4DB2-BD59-A6C34878D82A}">
                    <a16:rowId xmlns:a16="http://schemas.microsoft.com/office/drawing/2014/main" val="1771737659"/>
                  </a:ext>
                </a:extLst>
              </a:tr>
              <a:tr h="549361">
                <a:tc>
                  <a:txBody>
                    <a:bodyPr/>
                    <a:lstStyle/>
                    <a:p>
                      <a:pPr fontAlgn="base"/>
                      <a:r>
                        <a:rPr lang="en-IN" sz="1300">
                          <a:effectLst/>
                        </a:rPr>
                        <a:t>Protocol</a:t>
                      </a:r>
                    </a:p>
                  </a:txBody>
                  <a:tcPr marL="68182" marR="68182" marT="34091" marB="3409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300">
                          <a:effectLst/>
                        </a:rPr>
                        <a:t>Protocol used in the flow (e.g., TCP, UDP)</a:t>
                      </a:r>
                    </a:p>
                  </a:txBody>
                  <a:tcPr marL="68182" marR="68182" marT="34091" marB="34091" anchor="ctr"/>
                </a:tc>
                <a:extLst>
                  <a:ext uri="{0D108BD9-81ED-4DB2-BD59-A6C34878D82A}">
                    <a16:rowId xmlns:a16="http://schemas.microsoft.com/office/drawing/2014/main" val="3362922343"/>
                  </a:ext>
                </a:extLst>
              </a:tr>
              <a:tr h="313921">
                <a:tc>
                  <a:txBody>
                    <a:bodyPr/>
                    <a:lstStyle/>
                    <a:p>
                      <a:pPr fontAlgn="base"/>
                      <a:r>
                        <a:rPr lang="en-IN" sz="1300">
                          <a:effectLst/>
                        </a:rPr>
                        <a:t>port_no</a:t>
                      </a:r>
                    </a:p>
                  </a:txBody>
                  <a:tcPr marL="68182" marR="68182" marT="34091" marB="3409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300">
                          <a:effectLst/>
                        </a:rPr>
                        <a:t>Port number</a:t>
                      </a:r>
                    </a:p>
                  </a:txBody>
                  <a:tcPr marL="68182" marR="68182" marT="34091" marB="34091" anchor="ctr"/>
                </a:tc>
                <a:extLst>
                  <a:ext uri="{0D108BD9-81ED-4DB2-BD59-A6C34878D82A}">
                    <a16:rowId xmlns:a16="http://schemas.microsoft.com/office/drawing/2014/main" val="2300855012"/>
                  </a:ext>
                </a:extLst>
              </a:tr>
              <a:tr h="313921">
                <a:tc>
                  <a:txBody>
                    <a:bodyPr/>
                    <a:lstStyle/>
                    <a:p>
                      <a:pPr fontAlgn="base"/>
                      <a:r>
                        <a:rPr lang="en-IN" sz="1300">
                          <a:effectLst/>
                        </a:rPr>
                        <a:t>tx_bytes</a:t>
                      </a:r>
                    </a:p>
                  </a:txBody>
                  <a:tcPr marL="68182" marR="68182" marT="34091" marB="3409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300">
                          <a:effectLst/>
                        </a:rPr>
                        <a:t>Transmitted bytes</a:t>
                      </a:r>
                    </a:p>
                  </a:txBody>
                  <a:tcPr marL="68182" marR="68182" marT="34091" marB="34091" anchor="ctr"/>
                </a:tc>
                <a:extLst>
                  <a:ext uri="{0D108BD9-81ED-4DB2-BD59-A6C34878D82A}">
                    <a16:rowId xmlns:a16="http://schemas.microsoft.com/office/drawing/2014/main" val="2820100376"/>
                  </a:ext>
                </a:extLst>
              </a:tr>
              <a:tr h="313921">
                <a:tc>
                  <a:txBody>
                    <a:bodyPr/>
                    <a:lstStyle/>
                    <a:p>
                      <a:pPr fontAlgn="base"/>
                      <a:r>
                        <a:rPr lang="en-IN" sz="1300">
                          <a:effectLst/>
                        </a:rPr>
                        <a:t>rx_bytes</a:t>
                      </a:r>
                    </a:p>
                  </a:txBody>
                  <a:tcPr marL="68182" marR="68182" marT="34091" marB="3409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300">
                          <a:effectLst/>
                        </a:rPr>
                        <a:t>Received bytes</a:t>
                      </a:r>
                    </a:p>
                  </a:txBody>
                  <a:tcPr marL="68182" marR="68182" marT="34091" marB="34091" anchor="ctr"/>
                </a:tc>
                <a:extLst>
                  <a:ext uri="{0D108BD9-81ED-4DB2-BD59-A6C34878D82A}">
                    <a16:rowId xmlns:a16="http://schemas.microsoft.com/office/drawing/2014/main" val="3220675859"/>
                  </a:ext>
                </a:extLst>
              </a:tr>
              <a:tr h="549361">
                <a:tc>
                  <a:txBody>
                    <a:bodyPr/>
                    <a:lstStyle/>
                    <a:p>
                      <a:pPr fontAlgn="base"/>
                      <a:r>
                        <a:rPr lang="en-IN" sz="1300" dirty="0" err="1">
                          <a:effectLst/>
                        </a:rPr>
                        <a:t>tx_kbps</a:t>
                      </a:r>
                      <a:endParaRPr lang="en-IN" sz="1300" dirty="0">
                        <a:effectLst/>
                      </a:endParaRPr>
                    </a:p>
                  </a:txBody>
                  <a:tcPr marL="68182" marR="68182" marT="34091" marB="3409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300">
                          <a:effectLst/>
                        </a:rPr>
                        <a:t>Transmitted kilobits per second</a:t>
                      </a:r>
                    </a:p>
                  </a:txBody>
                  <a:tcPr marL="68182" marR="68182" marT="34091" marB="34091" anchor="ctr"/>
                </a:tc>
                <a:extLst>
                  <a:ext uri="{0D108BD9-81ED-4DB2-BD59-A6C34878D82A}">
                    <a16:rowId xmlns:a16="http://schemas.microsoft.com/office/drawing/2014/main" val="3139872422"/>
                  </a:ext>
                </a:extLst>
              </a:tr>
              <a:tr h="549361">
                <a:tc>
                  <a:txBody>
                    <a:bodyPr/>
                    <a:lstStyle/>
                    <a:p>
                      <a:pPr fontAlgn="base"/>
                      <a:r>
                        <a:rPr lang="en-IN" sz="1300">
                          <a:effectLst/>
                        </a:rPr>
                        <a:t>rx_kbps</a:t>
                      </a:r>
                    </a:p>
                  </a:txBody>
                  <a:tcPr marL="68182" marR="68182" marT="34091" marB="3409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300">
                          <a:effectLst/>
                        </a:rPr>
                        <a:t>Received kilobits per second</a:t>
                      </a:r>
                    </a:p>
                  </a:txBody>
                  <a:tcPr marL="68182" marR="68182" marT="34091" marB="34091" anchor="ctr"/>
                </a:tc>
                <a:extLst>
                  <a:ext uri="{0D108BD9-81ED-4DB2-BD59-A6C34878D82A}">
                    <a16:rowId xmlns:a16="http://schemas.microsoft.com/office/drawing/2014/main" val="1036981484"/>
                  </a:ext>
                </a:extLst>
              </a:tr>
              <a:tr h="313921">
                <a:tc>
                  <a:txBody>
                    <a:bodyPr/>
                    <a:lstStyle/>
                    <a:p>
                      <a:pPr fontAlgn="base"/>
                      <a:r>
                        <a:rPr lang="en-IN" sz="1300">
                          <a:effectLst/>
                        </a:rPr>
                        <a:t>tot_kbps</a:t>
                      </a:r>
                    </a:p>
                  </a:txBody>
                  <a:tcPr marL="68182" marR="68182" marT="34091" marB="3409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300">
                          <a:effectLst/>
                        </a:rPr>
                        <a:t>Total kilobits per second</a:t>
                      </a:r>
                    </a:p>
                  </a:txBody>
                  <a:tcPr marL="68182" marR="68182" marT="34091" marB="34091" anchor="ctr"/>
                </a:tc>
                <a:extLst>
                  <a:ext uri="{0D108BD9-81ED-4DB2-BD59-A6C34878D82A}">
                    <a16:rowId xmlns:a16="http://schemas.microsoft.com/office/drawing/2014/main" val="568226900"/>
                  </a:ext>
                </a:extLst>
              </a:tr>
              <a:tr h="784803">
                <a:tc>
                  <a:txBody>
                    <a:bodyPr/>
                    <a:lstStyle/>
                    <a:p>
                      <a:pPr fontAlgn="base"/>
                      <a:r>
                        <a:rPr lang="en-IN" sz="1300">
                          <a:effectLst/>
                        </a:rPr>
                        <a:t>label</a:t>
                      </a:r>
                    </a:p>
                  </a:txBody>
                  <a:tcPr marL="68182" marR="68182" marT="34091" marB="3409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300" dirty="0">
                          <a:effectLst/>
                        </a:rPr>
                        <a:t>Label indicating the classification or outcome of the flow</a:t>
                      </a:r>
                    </a:p>
                  </a:txBody>
                  <a:tcPr marL="68182" marR="68182" marT="34091" marB="34091" anchor="ctr"/>
                </a:tc>
                <a:extLst>
                  <a:ext uri="{0D108BD9-81ED-4DB2-BD59-A6C34878D82A}">
                    <a16:rowId xmlns:a16="http://schemas.microsoft.com/office/drawing/2014/main" val="20573601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5295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CBC99-B413-2961-745C-EB6772143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RESULTS: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908D667-970E-C0AC-5CD5-A4CF9FCE3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764880"/>
              </p:ext>
            </p:extLst>
          </p:nvPr>
        </p:nvGraphicFramePr>
        <p:xfrm>
          <a:off x="1023937" y="2533167"/>
          <a:ext cx="6943045" cy="3083306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388609">
                  <a:extLst>
                    <a:ext uri="{9D8B030D-6E8A-4147-A177-3AD203B41FA5}">
                      <a16:colId xmlns:a16="http://schemas.microsoft.com/office/drawing/2014/main" val="3417457145"/>
                    </a:ext>
                  </a:extLst>
                </a:gridCol>
                <a:gridCol w="1388609">
                  <a:extLst>
                    <a:ext uri="{9D8B030D-6E8A-4147-A177-3AD203B41FA5}">
                      <a16:colId xmlns:a16="http://schemas.microsoft.com/office/drawing/2014/main" val="1491466251"/>
                    </a:ext>
                  </a:extLst>
                </a:gridCol>
                <a:gridCol w="1388609">
                  <a:extLst>
                    <a:ext uri="{9D8B030D-6E8A-4147-A177-3AD203B41FA5}">
                      <a16:colId xmlns:a16="http://schemas.microsoft.com/office/drawing/2014/main" val="1343861241"/>
                    </a:ext>
                  </a:extLst>
                </a:gridCol>
                <a:gridCol w="1388609">
                  <a:extLst>
                    <a:ext uri="{9D8B030D-6E8A-4147-A177-3AD203B41FA5}">
                      <a16:colId xmlns:a16="http://schemas.microsoft.com/office/drawing/2014/main" val="1149030357"/>
                    </a:ext>
                  </a:extLst>
                </a:gridCol>
                <a:gridCol w="1388609">
                  <a:extLst>
                    <a:ext uri="{9D8B030D-6E8A-4147-A177-3AD203B41FA5}">
                      <a16:colId xmlns:a16="http://schemas.microsoft.com/office/drawing/2014/main" val="2642557387"/>
                    </a:ext>
                  </a:extLst>
                </a:gridCol>
              </a:tblGrid>
              <a:tr h="52901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kern="0" dirty="0">
                          <a:effectLst/>
                        </a:rPr>
                        <a:t>Algorithm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71450" marB="1714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kern="0">
                          <a:effectLst/>
                        </a:rPr>
                        <a:t>Accuracy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71450" marB="1714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kern="0">
                          <a:effectLst/>
                        </a:rPr>
                        <a:t>Precision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71450" marB="1714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kern="0">
                          <a:effectLst/>
                        </a:rPr>
                        <a:t>Recall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71450" marB="1714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kern="0">
                          <a:effectLst/>
                        </a:rPr>
                        <a:t>F1-Score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71450" marB="171450" anchor="ctr"/>
                </a:tc>
                <a:extLst>
                  <a:ext uri="{0D108BD9-81ED-4DB2-BD59-A6C34878D82A}">
                    <a16:rowId xmlns:a16="http://schemas.microsoft.com/office/drawing/2014/main" val="3121280114"/>
                  </a:ext>
                </a:extLst>
              </a:tr>
              <a:tr h="6866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 dirty="0">
                          <a:effectLst/>
                        </a:rPr>
                        <a:t>Logistic Regression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76.4%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 dirty="0">
                          <a:effectLst/>
                        </a:rPr>
                        <a:t>0.73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 dirty="0">
                          <a:effectLst/>
                        </a:rPr>
                        <a:t>0.80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 dirty="0">
                          <a:effectLst/>
                        </a:rPr>
                        <a:t>0.78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extLst>
                  <a:ext uri="{0D108BD9-81ED-4DB2-BD59-A6C34878D82A}">
                    <a16:rowId xmlns:a16="http://schemas.microsoft.com/office/drawing/2014/main" val="464462022"/>
                  </a:ext>
                </a:extLst>
              </a:tr>
              <a:tr h="6866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Support Vector Machines (SVM)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97.0%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 dirty="0">
                          <a:effectLst/>
                        </a:rPr>
                        <a:t>0.97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 dirty="0">
                          <a:effectLst/>
                        </a:rPr>
                        <a:t>0.98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 dirty="0">
                          <a:effectLst/>
                        </a:rPr>
                        <a:t>0.96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extLst>
                  <a:ext uri="{0D108BD9-81ED-4DB2-BD59-A6C34878D82A}">
                    <a16:rowId xmlns:a16="http://schemas.microsoft.com/office/drawing/2014/main" val="2004046377"/>
                  </a:ext>
                </a:extLst>
              </a:tr>
              <a:tr h="49091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Random Forest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99.99%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1.00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1.00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1.00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extLst>
                  <a:ext uri="{0D108BD9-81ED-4DB2-BD59-A6C34878D82A}">
                    <a16:rowId xmlns:a16="http://schemas.microsoft.com/office/drawing/2014/main" val="3356293557"/>
                  </a:ext>
                </a:extLst>
              </a:tr>
              <a:tr h="6866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K-Nearest Neighbors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98%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0.99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0.99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 dirty="0">
                          <a:effectLst/>
                        </a:rPr>
                        <a:t>0.99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extLst>
                  <a:ext uri="{0D108BD9-81ED-4DB2-BD59-A6C34878D82A}">
                    <a16:rowId xmlns:a16="http://schemas.microsoft.com/office/drawing/2014/main" val="2301233625"/>
                  </a:ext>
                </a:extLst>
              </a:tr>
            </a:tbl>
          </a:graphicData>
        </a:graphic>
      </p:graphicFrame>
      <p:sp>
        <p:nvSpPr>
          <p:cNvPr id="12" name="Rectangle 2">
            <a:extLst>
              <a:ext uri="{FF2B5EF4-FFF2-40B4-BE49-F238E27FC236}">
                <a16:creationId xmlns:a16="http://schemas.microsoft.com/office/drawing/2014/main" id="{5787608C-AC2B-02CE-F218-3C8A434B1F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937" y="1908889"/>
            <a:ext cx="20864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Using All Features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458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CBC99-B413-2961-745C-EB6772143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788083" cy="665614"/>
          </a:xfrm>
        </p:spPr>
        <p:txBody>
          <a:bodyPr>
            <a:normAutofit/>
          </a:bodyPr>
          <a:lstStyle/>
          <a:p>
            <a:r>
              <a:rPr lang="en-IN" sz="3600" dirty="0"/>
              <a:t>RESULTS: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89EA73D-B7E3-6645-0A52-5B8B62B10F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269299"/>
              </p:ext>
            </p:extLst>
          </p:nvPr>
        </p:nvGraphicFramePr>
        <p:xfrm>
          <a:off x="1024128" y="1863506"/>
          <a:ext cx="5905178" cy="4840041"/>
        </p:xfrm>
        <a:graphic>
          <a:graphicData uri="http://schemas.openxmlformats.org/drawingml/2006/table">
            <a:tbl>
              <a:tblPr firstRow="1" firstCol="1" bandRow="1">
                <a:tableStyleId>{0660B408-B3CF-4A94-85FC-2B1E0A45F4A2}</a:tableStyleId>
              </a:tblPr>
              <a:tblGrid>
                <a:gridCol w="2952589">
                  <a:extLst>
                    <a:ext uri="{9D8B030D-6E8A-4147-A177-3AD203B41FA5}">
                      <a16:colId xmlns:a16="http://schemas.microsoft.com/office/drawing/2014/main" val="296845878"/>
                    </a:ext>
                  </a:extLst>
                </a:gridCol>
                <a:gridCol w="2952589">
                  <a:extLst>
                    <a:ext uri="{9D8B030D-6E8A-4147-A177-3AD203B41FA5}">
                      <a16:colId xmlns:a16="http://schemas.microsoft.com/office/drawing/2014/main" val="3038820412"/>
                    </a:ext>
                  </a:extLst>
                </a:gridCol>
              </a:tblGrid>
              <a:tr h="3338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b="1" kern="0" dirty="0">
                          <a:effectLst/>
                        </a:rPr>
                        <a:t>Feature</a:t>
                      </a:r>
                      <a:endParaRPr lang="en-IN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825" marR="82825" marT="93178" marB="9317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b="1" kern="0">
                          <a:effectLst/>
                        </a:rPr>
                        <a:t>Weight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825" marR="82825" marT="93178" marB="93178" anchor="ctr"/>
                </a:tc>
                <a:extLst>
                  <a:ext uri="{0D108BD9-81ED-4DB2-BD59-A6C34878D82A}">
                    <a16:rowId xmlns:a16="http://schemas.microsoft.com/office/drawing/2014/main" val="2176936066"/>
                  </a:ext>
                </a:extLst>
              </a:tr>
              <a:tr h="3104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src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825" marR="82825" marT="82825" marB="828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17.87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825" marR="82825" marT="82825" marB="82825" anchor="ctr"/>
                </a:tc>
                <a:extLst>
                  <a:ext uri="{0D108BD9-81ED-4DB2-BD59-A6C34878D82A}">
                    <a16:rowId xmlns:a16="http://schemas.microsoft.com/office/drawing/2014/main" val="3947873370"/>
                  </a:ext>
                </a:extLst>
              </a:tr>
              <a:tr h="3104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 dirty="0" err="1">
                          <a:effectLst/>
                        </a:rPr>
                        <a:t>pktcount</a:t>
                      </a:r>
                      <a:endParaRPr lang="en-IN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825" marR="82825" marT="82825" marB="828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15.16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825" marR="82825" marT="82825" marB="82825" anchor="ctr"/>
                </a:tc>
                <a:extLst>
                  <a:ext uri="{0D108BD9-81ED-4DB2-BD59-A6C34878D82A}">
                    <a16:rowId xmlns:a16="http://schemas.microsoft.com/office/drawing/2014/main" val="2116625578"/>
                  </a:ext>
                </a:extLst>
              </a:tr>
              <a:tr h="3104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 dirty="0" err="1">
                          <a:effectLst/>
                        </a:rPr>
                        <a:t>dst</a:t>
                      </a:r>
                      <a:endParaRPr lang="en-IN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825" marR="82825" marT="82825" marB="828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13.64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825" marR="82825" marT="82825" marB="82825" anchor="ctr"/>
                </a:tc>
                <a:extLst>
                  <a:ext uri="{0D108BD9-81ED-4DB2-BD59-A6C34878D82A}">
                    <a16:rowId xmlns:a16="http://schemas.microsoft.com/office/drawing/2014/main" val="2307618490"/>
                  </a:ext>
                </a:extLst>
              </a:tr>
              <a:tr h="3104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byteperflow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825" marR="82825" marT="82825" marB="828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12.97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825" marR="82825" marT="82825" marB="82825" anchor="ctr"/>
                </a:tc>
                <a:extLst>
                  <a:ext uri="{0D108BD9-81ED-4DB2-BD59-A6C34878D82A}">
                    <a16:rowId xmlns:a16="http://schemas.microsoft.com/office/drawing/2014/main" val="3156846586"/>
                  </a:ext>
                </a:extLst>
              </a:tr>
              <a:tr h="3104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pktperflow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825" marR="82825" marT="82825" marB="828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11.35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825" marR="82825" marT="82825" marB="82825" anchor="ctr"/>
                </a:tc>
                <a:extLst>
                  <a:ext uri="{0D108BD9-81ED-4DB2-BD59-A6C34878D82A}">
                    <a16:rowId xmlns:a16="http://schemas.microsoft.com/office/drawing/2014/main" val="3996658709"/>
                  </a:ext>
                </a:extLst>
              </a:tr>
              <a:tr h="3104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pktrate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825" marR="82825" marT="82825" marB="828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11.35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825" marR="82825" marT="82825" marB="82825" anchor="ctr"/>
                </a:tc>
                <a:extLst>
                  <a:ext uri="{0D108BD9-81ED-4DB2-BD59-A6C34878D82A}">
                    <a16:rowId xmlns:a16="http://schemas.microsoft.com/office/drawing/2014/main" val="3568587323"/>
                  </a:ext>
                </a:extLst>
              </a:tr>
              <a:tr h="3104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tot_kbps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825" marR="82825" marT="82825" marB="828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9.68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825" marR="82825" marT="82825" marB="82825" anchor="ctr"/>
                </a:tc>
                <a:extLst>
                  <a:ext uri="{0D108BD9-81ED-4DB2-BD59-A6C34878D82A}">
                    <a16:rowId xmlns:a16="http://schemas.microsoft.com/office/drawing/2014/main" val="866546469"/>
                  </a:ext>
                </a:extLst>
              </a:tr>
              <a:tr h="3104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rx_kbps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825" marR="82825" marT="82825" marB="828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9.66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825" marR="82825" marT="82825" marB="82825" anchor="ctr"/>
                </a:tc>
                <a:extLst>
                  <a:ext uri="{0D108BD9-81ED-4DB2-BD59-A6C34878D82A}">
                    <a16:rowId xmlns:a16="http://schemas.microsoft.com/office/drawing/2014/main" val="1104224240"/>
                  </a:ext>
                </a:extLst>
              </a:tr>
              <a:tr h="3104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flows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825" marR="82825" marT="82825" marB="828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8.95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825" marR="82825" marT="82825" marB="82825" anchor="ctr"/>
                </a:tc>
                <a:extLst>
                  <a:ext uri="{0D108BD9-81ED-4DB2-BD59-A6C34878D82A}">
                    <a16:rowId xmlns:a16="http://schemas.microsoft.com/office/drawing/2014/main" val="138428377"/>
                  </a:ext>
                </a:extLst>
              </a:tr>
              <a:tr h="3104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bytecount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825" marR="82825" marT="82825" marB="828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4.92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825" marR="82825" marT="82825" marB="82825" anchor="ctr"/>
                </a:tc>
                <a:extLst>
                  <a:ext uri="{0D108BD9-81ED-4DB2-BD59-A6C34878D82A}">
                    <a16:rowId xmlns:a16="http://schemas.microsoft.com/office/drawing/2014/main" val="2393229782"/>
                  </a:ext>
                </a:extLst>
              </a:tr>
              <a:tr h="3104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dt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825" marR="82825" marT="82825" marB="828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2.33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825" marR="82825" marT="82825" marB="82825" anchor="ctr"/>
                </a:tc>
                <a:extLst>
                  <a:ext uri="{0D108BD9-81ED-4DB2-BD59-A6C34878D82A}">
                    <a16:rowId xmlns:a16="http://schemas.microsoft.com/office/drawing/2014/main" val="4131833981"/>
                  </a:ext>
                </a:extLst>
              </a:tr>
              <a:tr h="3104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Protocol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825" marR="82825" marT="82825" marB="828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1.31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825" marR="82825" marT="82825" marB="82825" anchor="ctr"/>
                </a:tc>
                <a:extLst>
                  <a:ext uri="{0D108BD9-81ED-4DB2-BD59-A6C34878D82A}">
                    <a16:rowId xmlns:a16="http://schemas.microsoft.com/office/drawing/2014/main" val="2176355803"/>
                  </a:ext>
                </a:extLst>
              </a:tr>
              <a:tr h="3104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dur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825" marR="82825" marT="82825" marB="828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1.11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825" marR="82825" marT="82825" marB="82825" anchor="ctr"/>
                </a:tc>
                <a:extLst>
                  <a:ext uri="{0D108BD9-81ED-4DB2-BD59-A6C34878D82A}">
                    <a16:rowId xmlns:a16="http://schemas.microsoft.com/office/drawing/2014/main" val="1541516193"/>
                  </a:ext>
                </a:extLst>
              </a:tr>
              <a:tr h="3104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tot_dur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825" marR="82825" marT="82825" marB="828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 dirty="0">
                          <a:effectLst/>
                        </a:rPr>
                        <a:t>1.11</a:t>
                      </a:r>
                      <a:endParaRPr lang="en-IN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825" marR="82825" marT="82825" marB="82825" anchor="ctr"/>
                </a:tc>
                <a:extLst>
                  <a:ext uri="{0D108BD9-81ED-4DB2-BD59-A6C34878D82A}">
                    <a16:rowId xmlns:a16="http://schemas.microsoft.com/office/drawing/2014/main" val="658175197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90B79040-E28A-BFE3-82BC-06E33C2BA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4128" y="1403279"/>
            <a:ext cx="251602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Using Feature Selection: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756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CBC99-B413-2961-745C-EB6772143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788083" cy="665614"/>
          </a:xfrm>
        </p:spPr>
        <p:txBody>
          <a:bodyPr>
            <a:normAutofit/>
          </a:bodyPr>
          <a:lstStyle/>
          <a:p>
            <a:r>
              <a:rPr lang="en-IN" sz="3600" dirty="0"/>
              <a:t>RESULTS: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72E9A42-6952-B4B6-2205-F44F3FE69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506635"/>
              </p:ext>
            </p:extLst>
          </p:nvPr>
        </p:nvGraphicFramePr>
        <p:xfrm>
          <a:off x="1023938" y="2083054"/>
          <a:ext cx="9720260" cy="314455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944052">
                  <a:extLst>
                    <a:ext uri="{9D8B030D-6E8A-4147-A177-3AD203B41FA5}">
                      <a16:colId xmlns:a16="http://schemas.microsoft.com/office/drawing/2014/main" val="955180270"/>
                    </a:ext>
                  </a:extLst>
                </a:gridCol>
                <a:gridCol w="1944052">
                  <a:extLst>
                    <a:ext uri="{9D8B030D-6E8A-4147-A177-3AD203B41FA5}">
                      <a16:colId xmlns:a16="http://schemas.microsoft.com/office/drawing/2014/main" val="2194544433"/>
                    </a:ext>
                  </a:extLst>
                </a:gridCol>
                <a:gridCol w="1944052">
                  <a:extLst>
                    <a:ext uri="{9D8B030D-6E8A-4147-A177-3AD203B41FA5}">
                      <a16:colId xmlns:a16="http://schemas.microsoft.com/office/drawing/2014/main" val="1590050117"/>
                    </a:ext>
                  </a:extLst>
                </a:gridCol>
                <a:gridCol w="1944052">
                  <a:extLst>
                    <a:ext uri="{9D8B030D-6E8A-4147-A177-3AD203B41FA5}">
                      <a16:colId xmlns:a16="http://schemas.microsoft.com/office/drawing/2014/main" val="1074010526"/>
                    </a:ext>
                  </a:extLst>
                </a:gridCol>
                <a:gridCol w="1944052">
                  <a:extLst>
                    <a:ext uri="{9D8B030D-6E8A-4147-A177-3AD203B41FA5}">
                      <a16:colId xmlns:a16="http://schemas.microsoft.com/office/drawing/2014/main" val="3099444045"/>
                    </a:ext>
                  </a:extLst>
                </a:gridCol>
              </a:tblGrid>
              <a:tr h="6187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Algorithm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71450" marB="1714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Accuracy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71450" marB="1714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Precision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71450" marB="1714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Recall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71450" marB="1714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F1-Score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71450" marB="171450" anchor="ctr"/>
                </a:tc>
                <a:extLst>
                  <a:ext uri="{0D108BD9-81ED-4DB2-BD59-A6C34878D82A}">
                    <a16:rowId xmlns:a16="http://schemas.microsoft.com/office/drawing/2014/main" val="1115847237"/>
                  </a:ext>
                </a:extLst>
              </a:tr>
              <a:tr h="574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Logistic Regression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 dirty="0">
                          <a:effectLst/>
                        </a:rPr>
                        <a:t>75.21%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 dirty="0">
                          <a:effectLst/>
                        </a:rPr>
                        <a:t>0.85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 dirty="0">
                          <a:effectLst/>
                        </a:rPr>
                        <a:t>0.77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 dirty="0">
                          <a:effectLst/>
                        </a:rPr>
                        <a:t>0.81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extLst>
                  <a:ext uri="{0D108BD9-81ED-4DB2-BD59-A6C34878D82A}">
                    <a16:rowId xmlns:a16="http://schemas.microsoft.com/office/drawing/2014/main" val="2010737511"/>
                  </a:ext>
                </a:extLst>
              </a:tr>
              <a:tr h="80290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Support Vector Machine (SVM)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 dirty="0">
                          <a:effectLst/>
                        </a:rPr>
                        <a:t>91.77%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 dirty="0">
                          <a:effectLst/>
                        </a:rPr>
                        <a:t>0.90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 dirty="0">
                          <a:effectLst/>
                        </a:rPr>
                        <a:t>0.93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 dirty="0">
                          <a:effectLst/>
                        </a:rPr>
                        <a:t>0.94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extLst>
                  <a:ext uri="{0D108BD9-81ED-4DB2-BD59-A6C34878D82A}">
                    <a16:rowId xmlns:a16="http://schemas.microsoft.com/office/drawing/2014/main" val="1678774859"/>
                  </a:ext>
                </a:extLst>
              </a:tr>
              <a:tr h="574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Random Forest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99.42%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0.99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1.00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1.00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extLst>
                  <a:ext uri="{0D108BD9-81ED-4DB2-BD59-A6C34878D82A}">
                    <a16:rowId xmlns:a16="http://schemas.microsoft.com/office/drawing/2014/main" val="2412820755"/>
                  </a:ext>
                </a:extLst>
              </a:tr>
              <a:tr h="574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Decision Tree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94.19%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0.91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1.00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 dirty="0">
                          <a:effectLst/>
                        </a:rPr>
                        <a:t>0.95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extLst>
                  <a:ext uri="{0D108BD9-81ED-4DB2-BD59-A6C34878D82A}">
                    <a16:rowId xmlns:a16="http://schemas.microsoft.com/office/drawing/2014/main" val="1989062744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DB123F7C-1AC9-302F-C26A-CE4C7BBF3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938" y="1250830"/>
            <a:ext cx="309948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Performance with Selected Features: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226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CBC99-B413-2961-745C-EB6772143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REferences</a:t>
            </a:r>
            <a:r>
              <a:rPr lang="en-IN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B7F31-BE3D-56F6-B0A4-360931450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6311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93A1-83C1-F10A-E4C2-F1488FE96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D9152CE6-3E39-E654-1122-614852ADFA2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6634" b="16634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507DE8-30CD-1539-A9EB-DBE143B63CB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GROUP 18:</a:t>
            </a:r>
          </a:p>
          <a:p>
            <a:r>
              <a:rPr lang="en-IN" dirty="0"/>
              <a:t>Arihant (21CS01033)</a:t>
            </a:r>
            <a:br>
              <a:rPr lang="en-IN" dirty="0"/>
            </a:br>
            <a:r>
              <a:rPr lang="en-IN" dirty="0" err="1"/>
              <a:t>Abeed</a:t>
            </a:r>
            <a:r>
              <a:rPr lang="en-IN" dirty="0"/>
              <a:t> (21CS01072)</a:t>
            </a:r>
            <a:br>
              <a:rPr lang="en-IN" dirty="0"/>
            </a:br>
            <a:r>
              <a:rPr lang="en-IN" dirty="0"/>
              <a:t>Priyam (21CS01076)</a:t>
            </a:r>
          </a:p>
        </p:txBody>
      </p:sp>
    </p:spTree>
    <p:extLst>
      <p:ext uri="{BB962C8B-B14F-4D97-AF65-F5344CB8AC3E}">
        <p14:creationId xmlns:p14="http://schemas.microsoft.com/office/powerpoint/2010/main" val="776007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3298B-F727-41AD-918F-5E9F4E8F8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856033"/>
            <a:ext cx="9403923" cy="836579"/>
          </a:xfrm>
        </p:spPr>
        <p:txBody>
          <a:bodyPr/>
          <a:lstStyle/>
          <a:p>
            <a:r>
              <a:rPr lang="en-IN" dirty="0"/>
              <a:t>Contents: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E52F1-652E-E3FA-E63E-7E54D1DFB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896894"/>
            <a:ext cx="9720073" cy="467511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sz="2000" kern="1200" cap="all" spc="100" baseline="0" dirty="0">
                <a:solidFill>
                  <a:srgbClr val="0D0D0D"/>
                </a:solidFill>
                <a:effectLst/>
                <a:latin typeface="Tw Cen MT Condensed" panose="020B0606020104020203" pitchFamily="34" charset="0"/>
                <a:ea typeface="+mj-ea"/>
                <a:cs typeface="+mj-cs"/>
              </a:rPr>
              <a:t>What is </a:t>
            </a:r>
            <a:r>
              <a:rPr lang="en-IN" sz="2000" kern="1200" cap="all" spc="100" baseline="0" dirty="0" err="1">
                <a:solidFill>
                  <a:srgbClr val="0D0D0D"/>
                </a:solidFill>
                <a:effectLst/>
                <a:latin typeface="Tw Cen MT Condensed" panose="020B0606020104020203" pitchFamily="34" charset="0"/>
                <a:ea typeface="+mj-ea"/>
                <a:cs typeface="+mj-cs"/>
              </a:rPr>
              <a:t>sdn</a:t>
            </a:r>
            <a:r>
              <a:rPr lang="en-IN" sz="2000" kern="1200" cap="all" spc="100" baseline="0" dirty="0">
                <a:solidFill>
                  <a:srgbClr val="0D0D0D"/>
                </a:solidFill>
                <a:effectLst/>
                <a:latin typeface="Tw Cen MT Condensed" panose="020B0606020104020203" pitchFamily="34" charset="0"/>
                <a:ea typeface="+mj-ea"/>
                <a:cs typeface="+mj-cs"/>
              </a:rPr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kern="1200" cap="all" spc="100" baseline="0" dirty="0" err="1">
                <a:solidFill>
                  <a:srgbClr val="0D0D0D"/>
                </a:solidFill>
                <a:effectLst/>
                <a:latin typeface="Tw Cen MT Condensed" panose="020B0606020104020203" pitchFamily="34" charset="0"/>
                <a:ea typeface="+mj-ea"/>
                <a:cs typeface="+mj-cs"/>
              </a:rPr>
              <a:t>Ddos</a:t>
            </a:r>
            <a:r>
              <a:rPr lang="en-IN" sz="2000" kern="1200" cap="all" spc="100" baseline="0" dirty="0">
                <a:solidFill>
                  <a:srgbClr val="0D0D0D"/>
                </a:solidFill>
                <a:effectLst/>
                <a:latin typeface="Tw Cen MT Condensed" panose="020B0606020104020203" pitchFamily="34" charset="0"/>
                <a:ea typeface="+mj-ea"/>
                <a:cs typeface="+mj-cs"/>
              </a:rPr>
              <a:t> attacks and its types</a:t>
            </a:r>
            <a:endParaRPr lang="en-IN" sz="2000" cap="all" spc="100" dirty="0">
              <a:solidFill>
                <a:srgbClr val="0D0D0D"/>
              </a:solidFill>
              <a:latin typeface="Tw Cen MT Condensed" panose="020B0606020104020203" pitchFamily="34" charset="0"/>
              <a:ea typeface="+mj-ea"/>
              <a:cs typeface="+mj-cs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000" kern="1200" cap="all" spc="100" baseline="0" dirty="0">
                <a:solidFill>
                  <a:srgbClr val="0D0D0D"/>
                </a:solidFill>
                <a:effectLst/>
                <a:latin typeface="Tw Cen MT Condensed" panose="020B0606020104020203" pitchFamily="34" charset="0"/>
                <a:ea typeface="+mj-ea"/>
                <a:cs typeface="+mj-cs"/>
              </a:rPr>
              <a:t>Simulating a network using </a:t>
            </a:r>
            <a:r>
              <a:rPr lang="en-IN" sz="2000" kern="1200" cap="all" spc="100" baseline="0" dirty="0" err="1">
                <a:solidFill>
                  <a:srgbClr val="0D0D0D"/>
                </a:solidFill>
                <a:effectLst/>
                <a:latin typeface="Tw Cen MT Condensed" panose="020B0606020104020203" pitchFamily="34" charset="0"/>
                <a:ea typeface="+mj-ea"/>
                <a:cs typeface="+mj-cs"/>
              </a:rPr>
              <a:t>mininet</a:t>
            </a:r>
            <a:r>
              <a:rPr lang="en-IN" sz="2000" kern="1200" cap="all" spc="100" baseline="0" dirty="0">
                <a:solidFill>
                  <a:srgbClr val="0D0D0D"/>
                </a:solidFill>
                <a:effectLst/>
                <a:latin typeface="Tw Cen MT Condensed" panose="020B0606020104020203" pitchFamily="34" charset="0"/>
                <a:ea typeface="+mj-ea"/>
                <a:cs typeface="+mj-cs"/>
              </a:rPr>
              <a:t> and RYU controller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kern="1200" cap="all" spc="100" baseline="0" dirty="0">
                <a:solidFill>
                  <a:srgbClr val="0D0D0D"/>
                </a:solidFill>
                <a:effectLst/>
                <a:latin typeface="Tw Cen MT Condensed" panose="020B0606020104020203" pitchFamily="34" charset="0"/>
                <a:ea typeface="+mj-ea"/>
                <a:cs typeface="+mj-cs"/>
              </a:rPr>
              <a:t>Simulating </a:t>
            </a:r>
            <a:r>
              <a:rPr lang="en-IN" sz="2000" kern="1200" cap="all" spc="100" baseline="0" dirty="0" err="1">
                <a:solidFill>
                  <a:srgbClr val="0D0D0D"/>
                </a:solidFill>
                <a:effectLst/>
                <a:latin typeface="Tw Cen MT Condensed" panose="020B0606020104020203" pitchFamily="34" charset="0"/>
                <a:ea typeface="+mj-ea"/>
                <a:cs typeface="+mj-cs"/>
              </a:rPr>
              <a:t>ddos</a:t>
            </a:r>
            <a:r>
              <a:rPr lang="en-IN" sz="2000" kern="1200" cap="all" spc="100" baseline="0" dirty="0">
                <a:solidFill>
                  <a:srgbClr val="0D0D0D"/>
                </a:solidFill>
                <a:effectLst/>
                <a:latin typeface="Tw Cen MT Condensed" panose="020B0606020104020203" pitchFamily="34" charset="0"/>
                <a:ea typeface="+mj-ea"/>
                <a:cs typeface="+mj-cs"/>
              </a:rPr>
              <a:t> attack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kern="1200" cap="all" spc="100" baseline="0" dirty="0">
                <a:solidFill>
                  <a:srgbClr val="0D0D0D"/>
                </a:solidFill>
                <a:effectLst/>
                <a:latin typeface="Tw Cen MT Condensed" panose="020B0606020104020203" pitchFamily="34" charset="0"/>
                <a:ea typeface="+mj-ea"/>
                <a:cs typeface="+mj-cs"/>
              </a:rPr>
              <a:t>Proposed detection algorithm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kern="1200" cap="all" spc="100" baseline="0" dirty="0">
                <a:solidFill>
                  <a:srgbClr val="0D0D0D"/>
                </a:solidFill>
                <a:effectLst/>
                <a:latin typeface="Tw Cen MT Condensed" panose="020B0606020104020203" pitchFamily="34" charset="0"/>
                <a:ea typeface="+mj-ea"/>
                <a:cs typeface="+mj-cs"/>
              </a:rPr>
              <a:t>Detection Procedure</a:t>
            </a:r>
            <a:endParaRPr lang="en-IN" sz="2000" cap="all" spc="100" dirty="0">
              <a:solidFill>
                <a:srgbClr val="0D0D0D"/>
              </a:solidFill>
              <a:latin typeface="Tw Cen MT Condensed" panose="020B0606020104020203" pitchFamily="34" charset="0"/>
              <a:ea typeface="+mj-ea"/>
              <a:cs typeface="+mj-cs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000" kern="1200" cap="all" spc="100" baseline="0" dirty="0">
                <a:solidFill>
                  <a:srgbClr val="0D0D0D"/>
                </a:solidFill>
                <a:effectLst/>
                <a:latin typeface="Tw Cen MT Condensed" panose="020B0606020104020203" pitchFamily="34" charset="0"/>
                <a:ea typeface="+mj-ea"/>
                <a:cs typeface="+mj-cs"/>
              </a:rPr>
              <a:t>Mitigation algorithm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kern="1200" cap="all" spc="100" baseline="0" dirty="0">
                <a:solidFill>
                  <a:srgbClr val="0D0D0D"/>
                </a:solidFill>
                <a:effectLst/>
                <a:latin typeface="Tw Cen MT Condensed" panose="020B0606020104020203" pitchFamily="34" charset="0"/>
                <a:ea typeface="+mj-ea"/>
                <a:cs typeface="+mj-cs"/>
              </a:rPr>
              <a:t>Dataset features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kern="1200" cap="all" spc="100" baseline="0" dirty="0">
                <a:solidFill>
                  <a:srgbClr val="0D0D0D"/>
                </a:solidFill>
                <a:effectLst/>
                <a:latin typeface="Tw Cen MT Condensed" panose="020B0606020104020203" pitchFamily="34" charset="0"/>
                <a:ea typeface="+mj-ea"/>
                <a:cs typeface="+mj-cs"/>
              </a:rPr>
              <a:t>RESULTS</a:t>
            </a:r>
            <a:endParaRPr lang="en-IN" sz="2000" cap="all" spc="100" dirty="0">
              <a:solidFill>
                <a:srgbClr val="0D0D0D"/>
              </a:solidFill>
              <a:latin typeface="Tw Cen MT Condensed" panose="020B0606020104020203" pitchFamily="34" charset="0"/>
              <a:ea typeface="+mj-ea"/>
              <a:cs typeface="+mj-cs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000" kern="1200" cap="all" spc="100" baseline="0" dirty="0" err="1">
                <a:solidFill>
                  <a:srgbClr val="0D0D0D"/>
                </a:solidFill>
                <a:effectLst/>
                <a:latin typeface="Tw Cen MT Condensed" panose="020B0606020104020203" pitchFamily="34" charset="0"/>
                <a:ea typeface="+mj-ea"/>
                <a:cs typeface="+mj-cs"/>
              </a:rPr>
              <a:t>REferences</a:t>
            </a:r>
            <a:endParaRPr lang="en-IN" sz="2000" cap="all" spc="100" dirty="0">
              <a:solidFill>
                <a:srgbClr val="0D0D0D"/>
              </a:solidFill>
              <a:latin typeface="Tw Cen MT Condensed" panose="020B0606020104020203" pitchFamily="34" charset="0"/>
              <a:ea typeface="+mj-ea"/>
              <a:cs typeface="+mj-cs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0325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A3FD5-CFEB-4B15-079E-B368A70EF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401957" cy="1292222"/>
          </a:xfrm>
        </p:spPr>
        <p:txBody>
          <a:bodyPr/>
          <a:lstStyle/>
          <a:p>
            <a:r>
              <a:rPr lang="en-IN" dirty="0"/>
              <a:t>What is </a:t>
            </a:r>
            <a:r>
              <a:rPr lang="en-IN" dirty="0" err="1"/>
              <a:t>sdn</a:t>
            </a:r>
            <a:r>
              <a:rPr lang="en-IN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51E9E-1066-5A70-FA99-BA8E2D023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312" y="2003897"/>
            <a:ext cx="5142687" cy="435799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Centralized Control: </a:t>
            </a:r>
            <a:r>
              <a:rPr lang="en-US" dirty="0"/>
              <a:t>Decouples control from hardware for programmable networks.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Streamlined Management: </a:t>
            </a:r>
            <a:r>
              <a:rPr lang="en-US" dirty="0"/>
              <a:t>Simplifies network configuration and oversight.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Open Protocols: </a:t>
            </a:r>
            <a:r>
              <a:rPr lang="en-US" dirty="0"/>
              <a:t>Promotes compatibility and vendor independence.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Network Agility: </a:t>
            </a:r>
            <a:r>
              <a:rPr lang="en-US" dirty="0"/>
              <a:t>Facilitates dynamic resource allocation.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Security: </a:t>
            </a:r>
            <a:r>
              <a:rPr lang="en-US" dirty="0"/>
              <a:t>Improves network monitoring and policy enforcement</a:t>
            </a:r>
            <a:r>
              <a:rPr lang="en-US" b="1" dirty="0"/>
              <a:t>.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C3334F-FA6C-4609-314F-2A0A248C2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635" y="340468"/>
            <a:ext cx="4334097" cy="617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559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01A3A1-014F-EE5E-7F2D-4076AD6D4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737" y="1507787"/>
            <a:ext cx="6869792" cy="3842426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9FF84A-0A33-CF57-8848-750423E4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232706" cy="1175490"/>
          </a:xfrm>
        </p:spPr>
        <p:txBody>
          <a:bodyPr/>
          <a:lstStyle/>
          <a:p>
            <a:r>
              <a:rPr lang="en-IN" dirty="0" err="1"/>
              <a:t>Ddos</a:t>
            </a:r>
            <a:r>
              <a:rPr lang="en-IN" dirty="0"/>
              <a:t> attacks and its types: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36AF9-B92C-488A-90D7-80FAA859B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877437"/>
            <a:ext cx="5833872" cy="402336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Distributed Denial-of-Service (DDoS) attack is a cybercrime in which the attacker floods a server with internet traffic to prevent users from accessing connected online services and sites. Here are the types of DDoS attacks: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Volumetric: Floods with traffic to saturate bandwidth.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Protocol: Targets infrastructure to drain system resources.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Application Layer: Exploits web apps to exhaust server functions.</a:t>
            </a:r>
          </a:p>
        </p:txBody>
      </p:sp>
    </p:spTree>
    <p:extLst>
      <p:ext uri="{BB962C8B-B14F-4D97-AF65-F5344CB8AC3E}">
        <p14:creationId xmlns:p14="http://schemas.microsoft.com/office/powerpoint/2010/main" val="1666578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6C033-E0B8-6A3E-70DA-8346031F6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123" y="810916"/>
            <a:ext cx="9476837" cy="1345054"/>
          </a:xfrm>
        </p:spPr>
        <p:txBody>
          <a:bodyPr>
            <a:noAutofit/>
          </a:bodyPr>
          <a:lstStyle/>
          <a:p>
            <a:r>
              <a:rPr lang="en-IN" sz="4000" dirty="0"/>
              <a:t>Simulating a network using </a:t>
            </a:r>
            <a:r>
              <a:rPr lang="en-IN" sz="4000" dirty="0" err="1"/>
              <a:t>mininet</a:t>
            </a:r>
            <a:r>
              <a:rPr lang="en-IN" sz="4000" dirty="0"/>
              <a:t> and RYU controller: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F7319A-8062-C27A-AFE2-859C08907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67" y="2752659"/>
            <a:ext cx="11048086" cy="2398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21856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6C033-E0B8-6A3E-70DA-8346031F6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656" y="342024"/>
            <a:ext cx="9501200" cy="922571"/>
          </a:xfrm>
        </p:spPr>
        <p:txBody>
          <a:bodyPr/>
          <a:lstStyle/>
          <a:p>
            <a:r>
              <a:rPr lang="en-IN" dirty="0"/>
              <a:t>Simulating </a:t>
            </a:r>
            <a:r>
              <a:rPr lang="en-IN" dirty="0" err="1"/>
              <a:t>ddos</a:t>
            </a:r>
            <a:r>
              <a:rPr lang="en-IN" dirty="0"/>
              <a:t> attack: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CA36D1-04EA-3E15-00B5-0BA2D59E8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56" y="1420239"/>
            <a:ext cx="9626564" cy="519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1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EF07E-9839-D05D-D2C8-C416EDC7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22" y="891146"/>
            <a:ext cx="5526513" cy="795041"/>
          </a:xfrm>
        </p:spPr>
        <p:txBody>
          <a:bodyPr>
            <a:normAutofit/>
          </a:bodyPr>
          <a:lstStyle/>
          <a:p>
            <a:r>
              <a:rPr lang="en-IN" sz="3600" dirty="0"/>
              <a:t>Proposed detection algorithm: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31C629-479A-C9B3-8843-3B56658C59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170" y="1686187"/>
            <a:ext cx="6700972" cy="502726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82CB0F-F301-1CEF-6EA5-155D6AB438FD}"/>
              </a:ext>
            </a:extLst>
          </p:cNvPr>
          <p:cNvSpPr txBox="1"/>
          <p:nvPr/>
        </p:nvSpPr>
        <p:spPr>
          <a:xfrm>
            <a:off x="7868873" y="2086049"/>
            <a:ext cx="33472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Capture Source IP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: Extract the source IP address from network traffic.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Check Blacklist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If IP not in blacklist, proceed to identify the communication protocol.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If IP is blacklisted, take preventive actions (e.g., block it).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Feature Extraction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: Extract relevant features (e.g., packet size, ports) from network data.</a:t>
            </a:r>
          </a:p>
        </p:txBody>
      </p:sp>
    </p:spTree>
    <p:extLst>
      <p:ext uri="{BB962C8B-B14F-4D97-AF65-F5344CB8AC3E}">
        <p14:creationId xmlns:p14="http://schemas.microsoft.com/office/powerpoint/2010/main" val="3396239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EF07E-9839-D05D-D2C8-C416EDC7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752996"/>
            <a:ext cx="6028425" cy="1058758"/>
          </a:xfrm>
        </p:spPr>
        <p:txBody>
          <a:bodyPr/>
          <a:lstStyle/>
          <a:p>
            <a:r>
              <a:rPr lang="en-IN" dirty="0"/>
              <a:t>Detection Procedure: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9710F7-1DE4-9A2E-3BB8-1053BEBDB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24857"/>
            <a:ext cx="5401051" cy="35551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9DF4F2-6CDD-F87D-6CC2-1471CB64AF56}"/>
              </a:ext>
            </a:extLst>
          </p:cNvPr>
          <p:cNvSpPr txBox="1"/>
          <p:nvPr/>
        </p:nvSpPr>
        <p:spPr>
          <a:xfrm>
            <a:off x="7052553" y="2124189"/>
            <a:ext cx="34227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Train ML Model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: Use extracted features to train a machine learning model.</a:t>
            </a:r>
          </a:p>
          <a:p>
            <a:pPr algn="l"/>
            <a:endParaRPr lang="en-US" b="0" i="0" dirty="0">
              <a:solidFill>
                <a:srgbClr val="111111"/>
              </a:solidFill>
              <a:effectLst/>
              <a:highlight>
                <a:srgbClr val="F7F7F7"/>
              </a:highlight>
              <a:latin typeface="-apple-system"/>
            </a:endParaRPr>
          </a:p>
          <a:p>
            <a:pPr algn="l"/>
            <a:r>
              <a:rPr lang="en-US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2.Detection System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: Analyze incoming traffic using the trained model.</a:t>
            </a:r>
          </a:p>
          <a:p>
            <a:pPr algn="l"/>
            <a:endParaRPr lang="en-US" dirty="0">
              <a:solidFill>
                <a:srgbClr val="111111"/>
              </a:solidFill>
              <a:highlight>
                <a:srgbClr val="F7F7F7"/>
              </a:highlight>
              <a:latin typeface="-apple-system"/>
            </a:endParaRPr>
          </a:p>
          <a:p>
            <a:pPr algn="l"/>
            <a:r>
              <a:rPr lang="en-US" b="1" dirty="0">
                <a:solidFill>
                  <a:srgbClr val="111111"/>
                </a:solidFill>
                <a:highlight>
                  <a:srgbClr val="F7F7F7"/>
                </a:highlight>
                <a:latin typeface="-apple-system"/>
              </a:rPr>
              <a:t>3.</a:t>
            </a:r>
            <a:r>
              <a:rPr lang="en-US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Classification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: Classify traffic as normal or malicious.</a:t>
            </a:r>
          </a:p>
        </p:txBody>
      </p:sp>
    </p:spTree>
    <p:extLst>
      <p:ext uri="{BB962C8B-B14F-4D97-AF65-F5344CB8AC3E}">
        <p14:creationId xmlns:p14="http://schemas.microsoft.com/office/powerpoint/2010/main" val="3334594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EF07E-9839-D05D-D2C8-C416EDC77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Mitigation algorithm: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1E2C617-2082-8915-3595-AC9507CAC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5496" y="2084832"/>
            <a:ext cx="7697214" cy="4022725"/>
          </a:xfrm>
        </p:spPr>
      </p:pic>
    </p:spTree>
    <p:extLst>
      <p:ext uri="{BB962C8B-B14F-4D97-AF65-F5344CB8AC3E}">
        <p14:creationId xmlns:p14="http://schemas.microsoft.com/office/powerpoint/2010/main" val="17086876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 design</Template>
  <TotalTime>284</TotalTime>
  <Words>598</Words>
  <Application>Microsoft Office PowerPoint</Application>
  <PresentationFormat>Widescreen</PresentationFormat>
  <Paragraphs>181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-apple-system</vt:lpstr>
      <vt:lpstr>Arial</vt:lpstr>
      <vt:lpstr>Calibri</vt:lpstr>
      <vt:lpstr>Tw Cen MT</vt:lpstr>
      <vt:lpstr>Tw Cen MT Condensed</vt:lpstr>
      <vt:lpstr>Wingdings 3</vt:lpstr>
      <vt:lpstr>Integral</vt:lpstr>
      <vt:lpstr>DDOS ATTACK DETECTION AND MITIGATION IN SDN: ML ASSISTED APPROACH</vt:lpstr>
      <vt:lpstr>Contents:</vt:lpstr>
      <vt:lpstr>What is sdn?</vt:lpstr>
      <vt:lpstr>Ddos attacks and its types:</vt:lpstr>
      <vt:lpstr>Simulating a network using mininet and RYU controller:</vt:lpstr>
      <vt:lpstr>Simulating ddos attack:</vt:lpstr>
      <vt:lpstr>Proposed detection algorithm:</vt:lpstr>
      <vt:lpstr>Detection Procedure:</vt:lpstr>
      <vt:lpstr>Mitigation algorithm:</vt:lpstr>
      <vt:lpstr>Dataset features: </vt:lpstr>
      <vt:lpstr>RESULTS:</vt:lpstr>
      <vt:lpstr>RESULTS:</vt:lpstr>
      <vt:lpstr>RESULTS:</vt:lpstr>
      <vt:lpstr>REferences: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DDOS ATTACK DETECTION AND MITIGATION IN SDN: ML ASSISTED APPROACH</dc:title>
  <dc:creator>Priyam Saha</dc:creator>
  <cp:lastModifiedBy>Priyam Saha</cp:lastModifiedBy>
  <cp:revision>6</cp:revision>
  <dcterms:created xsi:type="dcterms:W3CDTF">2024-04-19T03:09:21Z</dcterms:created>
  <dcterms:modified xsi:type="dcterms:W3CDTF">2024-04-19T08:33:28Z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